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349ed10f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349ed10f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349ed10f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349ed10f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349ed10f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349ed10f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349ed10f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349ed10f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Angela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356eae15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356eae1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349ed10fc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349ed10fc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c7eac08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c7eac08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441027336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441027336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356eae15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356eae15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Abraham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44102733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44102733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44102733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44102733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349ed10f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349ed10f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Angela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c7eac08a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c7eac08a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c7eac08a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c7eac08a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Abraham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c7eac08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c7eac08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441027336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441027336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349ed10fc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349ed10f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Abraham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49ed10f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349ed10f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Angela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349ed10f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349ed10f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Angela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bfbbc09d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bfbbc09d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Angela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356eae1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356eae1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349ed10f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349ed10f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349ed10f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349ed10f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349ed10f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349ed10f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eoi.es/es/cursos/33373/curso-de-introduccion-al-machine-learning-madrid" TargetMode="External"/><Relationship Id="rId4" Type="http://schemas.openxmlformats.org/officeDocument/2006/relationships/hyperlink" Target="https://www.eoi.es/es/cursos/33373/curso-de-introduccion-al-machine-learning-madrid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lab.research.google.com/drive/1vhl9CoIwuu43KOG0JxRXmZib15QmyAHM#c7" TargetMode="External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huggingface.co/transformers/model_doc/clip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mindee/doctr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KExsvOrQ20Wzb1_ZCyHtwtoABonWUSuw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lab.research.google.com/drive/1vhl9CoIwuu43KOG0JxRXmZib15QmyAHM#c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lab.research.google.com/drive/1vhl9CoIwuu43KOG0JxRXmZib15QmyAHM#c4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vhl9CoIwuu43KOG0JxRXmZib15QmyAHM#c5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291475" y="534325"/>
            <a:ext cx="5352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Reconocimiento de medicamentos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42800" y="3510350"/>
            <a:ext cx="3470700" cy="1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Abraham Tamargo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Ángela Troncoso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Tamara Alonso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>
            <p:ph type="ctrTitle"/>
          </p:nvPr>
        </p:nvSpPr>
        <p:spPr>
          <a:xfrm>
            <a:off x="3657300" y="2760000"/>
            <a:ext cx="53526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540">
                <a:uFill>
                  <a:noFill/>
                </a:uFill>
                <a:hlinkClick r:id="rId3"/>
              </a:rPr>
              <a:t>Curso de Introducción al Machine Learning-EOI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/>
              <a:t>2021</a:t>
            </a:r>
            <a:r>
              <a:rPr lang="es" sz="2540">
                <a:uFill>
                  <a:noFill/>
                </a:uFill>
                <a:hlinkClick r:id="rId4"/>
              </a:rPr>
              <a:t> </a:t>
            </a:r>
            <a:endParaRPr sz="25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2387625" y="76200"/>
            <a:ext cx="467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Comparación de los modelos (Validation Accuracy) 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876" y="918763"/>
            <a:ext cx="7610924" cy="38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4404400" y="4727950"/>
            <a:ext cx="3975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epochs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2372250" y="0"/>
            <a:ext cx="4675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Comparación de los modelos (Validation loss) </a:t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274" y="850850"/>
            <a:ext cx="7376724" cy="384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256675" y="4691500"/>
            <a:ext cx="3975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epochs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>
                <a:uFill>
                  <a:noFill/>
                </a:uFill>
                <a:hlinkClick r:id="rId3"/>
              </a:rPr>
              <a:t>Aplicación móvil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1297500" y="1563025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Basamos en el proyecto de reconocimiento de flores utilizando Tensow Flow Lite y Android Studio.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Descargar el modelo con tensow flow lite e integrarlo en la app.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Permisos a la cámara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838" y="0"/>
            <a:ext cx="231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¿Funciona?</a:t>
            </a:r>
            <a:endParaRPr/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1297500" y="1491350"/>
            <a:ext cx="7038900" cy="3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¿Qué sucede?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Muchas cajas diferentes para un mismo medicamento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Cajas similares en medicamentos diferentes del mismo fabricante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¿Qué hacer entonces?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El modelo tiene que aprender a “leer” el nombre de la caja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Combinamos con técnicas de NLP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Primero: </a:t>
            </a:r>
            <a:r>
              <a:rPr lang="es"/>
              <a:t>Contrastive Language-Image Pre-training (</a:t>
            </a:r>
            <a:r>
              <a:rPr lang="es"/>
              <a:t>CLIP)</a:t>
            </a:r>
            <a:endParaRPr/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En base a: </a:t>
            </a:r>
            <a:r>
              <a:rPr lang="es" sz="1500" u="sng">
                <a:solidFill>
                  <a:schemeClr val="hlink"/>
                </a:solidFill>
                <a:hlinkClick r:id="rId3"/>
              </a:rPr>
              <a:t>https://huggingface.co/transformers/model_doc/clip.html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Red neuronal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Imágenes →   transoformers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Texto con descripciones → NPL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/>
              <a:t>Funciona mejor con descripciones más detalladas. 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1297500" y="393750"/>
            <a:ext cx="3554400" cy="5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Foto/imagen</a:t>
            </a:r>
            <a:endParaRPr/>
          </a:p>
        </p:txBody>
      </p:sp>
      <p:sp>
        <p:nvSpPr>
          <p:cNvPr id="236" name="Google Shape;236;p27"/>
          <p:cNvSpPr txBox="1"/>
          <p:nvPr>
            <p:ph idx="2" type="body"/>
          </p:nvPr>
        </p:nvSpPr>
        <p:spPr>
          <a:xfrm>
            <a:off x="6203650" y="4135000"/>
            <a:ext cx="34032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/>
              <a:t>‘Paracetamol’</a:t>
            </a:r>
            <a:endParaRPr sz="2200"/>
          </a:p>
        </p:txBody>
      </p:sp>
      <p:sp>
        <p:nvSpPr>
          <p:cNvPr id="237" name="Google Shape;237;p27"/>
          <p:cNvSpPr txBox="1"/>
          <p:nvPr>
            <p:ph type="title"/>
          </p:nvPr>
        </p:nvSpPr>
        <p:spPr>
          <a:xfrm>
            <a:off x="5802225" y="389011"/>
            <a:ext cx="2719200" cy="5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Webcam</a:t>
            </a:r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26" y="1567550"/>
            <a:ext cx="4256940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 rotWithShape="1">
          <a:blip r:embed="rId4">
            <a:alphaModFix/>
          </a:blip>
          <a:srcRect b="0" l="0" r="0" t="11808"/>
          <a:stretch/>
        </p:blipFill>
        <p:spPr>
          <a:xfrm>
            <a:off x="4963250" y="1567550"/>
            <a:ext cx="3881600" cy="25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Nuevo enfoque </a:t>
            </a:r>
            <a:endParaRPr/>
          </a:p>
        </p:txBody>
      </p:sp>
      <p:sp>
        <p:nvSpPr>
          <p:cNvPr id="245" name="Google Shape;245;p28"/>
          <p:cNvSpPr txBox="1"/>
          <p:nvPr>
            <p:ph idx="2" type="body"/>
          </p:nvPr>
        </p:nvSpPr>
        <p:spPr>
          <a:xfrm>
            <a:off x="634800" y="1064475"/>
            <a:ext cx="7874400" cy="6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TEXTO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063" y="2263750"/>
            <a:ext cx="3549767" cy="26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43212"/>
            <a:ext cx="9143999" cy="34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Optical Character Recognition (</a:t>
            </a:r>
            <a:r>
              <a:rPr lang="es"/>
              <a:t>OCR)</a:t>
            </a:r>
            <a:endParaRPr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052550" y="1156850"/>
            <a:ext cx="7038900" cy="19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Red convolucional recurrente pre-entrenada (CRNN) llamada </a:t>
            </a:r>
            <a:r>
              <a:rPr lang="es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docTR</a:t>
            </a:r>
            <a:r>
              <a:rPr lang="es" sz="1500"/>
              <a:t> </a:t>
            </a:r>
            <a:r>
              <a:rPr lang="es" sz="1500"/>
              <a:t> y realizada por </a:t>
            </a: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https://github.com/mindee/doctr</a:t>
            </a:r>
            <a:r>
              <a:rPr lang="es" sz="1500"/>
              <a:t> </a:t>
            </a:r>
            <a:endParaRPr sz="1500"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6950" y="2571750"/>
            <a:ext cx="1709799" cy="17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4075" y="2399087"/>
            <a:ext cx="1775825" cy="204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11">
                <a:latin typeface="Lato"/>
                <a:ea typeface="Lato"/>
                <a:cs typeface="Lato"/>
                <a:sym typeface="Lato"/>
              </a:rPr>
              <a:t>Distancia de Levenshtein </a:t>
            </a:r>
            <a:endParaRPr sz="361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850" y="1520570"/>
            <a:ext cx="3020300" cy="30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200">
                <a:latin typeface="Arial"/>
                <a:ea typeface="Arial"/>
                <a:cs typeface="Arial"/>
                <a:sym typeface="Arial"/>
              </a:rPr>
              <a:t>Modelo</a:t>
            </a:r>
            <a:endParaRPr sz="5700"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1791000" y="1647750"/>
            <a:ext cx="6051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</a:pPr>
            <a:r>
              <a:rPr lang="es" sz="1700">
                <a:latin typeface="Arial"/>
                <a:ea typeface="Arial"/>
                <a:cs typeface="Arial"/>
                <a:sym typeface="Arial"/>
              </a:rPr>
              <a:t>Detectar la imagen con webcam a tiempo real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</a:pPr>
            <a:r>
              <a:rPr lang="es" sz="1700">
                <a:latin typeface="Arial"/>
                <a:ea typeface="Arial"/>
                <a:cs typeface="Arial"/>
                <a:sym typeface="Arial"/>
              </a:rPr>
              <a:t>Obtener el nombre del medicamento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</a:pPr>
            <a:r>
              <a:rPr lang="es" sz="1700">
                <a:latin typeface="Arial"/>
                <a:ea typeface="Arial"/>
                <a:cs typeface="Arial"/>
                <a:sym typeface="Arial"/>
              </a:rPr>
              <a:t>Introducir </a:t>
            </a:r>
            <a:r>
              <a:rPr lang="es" sz="1700">
                <a:latin typeface="Arial"/>
                <a:ea typeface="Arial"/>
                <a:cs typeface="Arial"/>
                <a:sym typeface="Arial"/>
              </a:rPr>
              <a:t>GPT 3</a:t>
            </a:r>
            <a:r>
              <a:rPr lang="es" sz="1700">
                <a:latin typeface="Arial"/>
                <a:ea typeface="Arial"/>
                <a:cs typeface="Arial"/>
                <a:sym typeface="Arial"/>
              </a:rPr>
              <a:t> al modelo para obtener una respuesta desarrollada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AutoNum type="arabicPeriod"/>
            </a:pPr>
            <a:r>
              <a:rPr lang="es" sz="1700">
                <a:latin typeface="Arial"/>
                <a:ea typeface="Arial"/>
                <a:cs typeface="Arial"/>
                <a:sym typeface="Arial"/>
              </a:rPr>
              <a:t>Generar audio con la predicción del medicamento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s" sz="2200"/>
              <a:t>Visión general del problema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s" sz="2200"/>
              <a:t>Solución propuesta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s" sz="2200"/>
              <a:t>Modelos pre entrenados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s" sz="2200"/>
              <a:t>Comparación y errores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s" sz="2200"/>
              <a:t>Solución 1: CLIP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s" sz="2200"/>
              <a:t>Solución 2: modelo Open CV OCR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s" sz="2200"/>
              <a:t>Ejemplo del modelo en directo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1312850" y="316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Resultados: </a:t>
            </a:r>
            <a:r>
              <a:rPr lang="es"/>
              <a:t>Webcam a tiempo real (ejemplo)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476" y="1006800"/>
            <a:ext cx="6130224" cy="38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Resultados: respuesta elaborada con GPT3 </a:t>
            </a:r>
            <a:endParaRPr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1297500" y="1106125"/>
            <a:ext cx="7038900" cy="7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1600"/>
              <a:t>“</a:t>
            </a:r>
            <a:r>
              <a:rPr i="1" lang="es" sz="1600"/>
              <a:t>El medicamento es Paracetamol, de MUNDOGEN con 40 comprimidos  de 500mg para vía oral, esto es mano de santo.”</a:t>
            </a:r>
            <a:endParaRPr i="1" sz="1600"/>
          </a:p>
        </p:txBody>
      </p:sp>
      <p:pic>
        <p:nvPicPr>
          <p:cNvPr id="281" name="Google Shape;281;p33" title="descarga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9500" y="19921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 rotWithShape="1">
          <a:blip r:embed="rId5">
            <a:alphaModFix/>
          </a:blip>
          <a:srcRect b="9119" l="19332" r="9381" t="4598"/>
          <a:stretch/>
        </p:blipFill>
        <p:spPr>
          <a:xfrm>
            <a:off x="2469147" y="1891825"/>
            <a:ext cx="4205702" cy="28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1052550" y="1766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Demostración en tiempo real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Vistas a futuro </a:t>
            </a:r>
            <a:endParaRPr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413" y="1662075"/>
            <a:ext cx="4081175" cy="27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823850" y="1284675"/>
            <a:ext cx="5025900" cy="3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400"/>
              <a:t>GRACIAS POR SU ATENCIÓN</a:t>
            </a:r>
            <a:endParaRPr sz="6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128600" y="286275"/>
            <a:ext cx="5465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</a:t>
            </a:r>
            <a:r>
              <a:rPr lang="es"/>
              <a:t>isión general del problema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821550" y="4388575"/>
            <a:ext cx="21264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Personas mayores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problemas visuales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00" y="2666563"/>
            <a:ext cx="17049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416838" y="3869500"/>
            <a:ext cx="1404900" cy="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Problema 1: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4332913" y="3984100"/>
            <a:ext cx="14049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Problema 2: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3359250" y="4362000"/>
            <a:ext cx="29988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Personas ciegas o con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visuales</a:t>
            </a:r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7003338" y="3969875"/>
            <a:ext cx="14049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Problema 3: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 txBox="1"/>
          <p:nvPr>
            <p:ph idx="1" type="body"/>
          </p:nvPr>
        </p:nvSpPr>
        <p:spPr>
          <a:xfrm>
            <a:off x="6753825" y="4362000"/>
            <a:ext cx="20268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Personas analfabetas</a:t>
            </a:r>
            <a:endParaRPr/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038" y="815375"/>
            <a:ext cx="29051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913" y="2945875"/>
            <a:ext cx="10953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9163" y="2623713"/>
            <a:ext cx="23812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1284450" y="96645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¿Cuál es la solución? </a:t>
            </a:r>
            <a:endParaRPr/>
          </a:p>
        </p:txBody>
      </p:sp>
      <p:sp>
        <p:nvSpPr>
          <p:cNvPr id="163" name="Google Shape;163;p16"/>
          <p:cNvSpPr txBox="1"/>
          <p:nvPr>
            <p:ph type="title"/>
          </p:nvPr>
        </p:nvSpPr>
        <p:spPr>
          <a:xfrm>
            <a:off x="254625" y="2834875"/>
            <a:ext cx="60405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/>
              <a:t>Modelo reconocedor / clasificador de cajas de medicamentos</a:t>
            </a:r>
            <a:endParaRPr b="1" sz="3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70100" y="12708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Generamos nuestro propio dataset con imágenes</a:t>
            </a:r>
            <a:endParaRPr/>
          </a:p>
        </p:txBody>
      </p:sp>
      <p:sp>
        <p:nvSpPr>
          <p:cNvPr id="169" name="Google Shape;169;p17"/>
          <p:cNvSpPr txBox="1"/>
          <p:nvPr>
            <p:ph type="title"/>
          </p:nvPr>
        </p:nvSpPr>
        <p:spPr>
          <a:xfrm>
            <a:off x="273225" y="283250"/>
            <a:ext cx="53139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/>
              <a:t>Datos de partida</a:t>
            </a:r>
            <a:endParaRPr b="1" sz="3300"/>
          </a:p>
        </p:txBody>
      </p:sp>
      <p:sp>
        <p:nvSpPr>
          <p:cNvPr id="170" name="Google Shape;170;p17"/>
          <p:cNvSpPr txBox="1"/>
          <p:nvPr>
            <p:ph type="title"/>
          </p:nvPr>
        </p:nvSpPr>
        <p:spPr>
          <a:xfrm>
            <a:off x="828500" y="22583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augmentation</a:t>
            </a:r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299" y="3407000"/>
            <a:ext cx="1328120" cy="13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975" y="3406996"/>
            <a:ext cx="1737640" cy="133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7"/>
          <p:cNvCxnSpPr/>
          <p:nvPr/>
        </p:nvCxnSpPr>
        <p:spPr>
          <a:xfrm>
            <a:off x="3184869" y="4073075"/>
            <a:ext cx="1026900" cy="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9912" y="1685400"/>
            <a:ext cx="7221376" cy="323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>
            <p:ph type="title"/>
          </p:nvPr>
        </p:nvSpPr>
        <p:spPr>
          <a:xfrm>
            <a:off x="599550" y="536700"/>
            <a:ext cx="56316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pre entrenados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s" sz="2150">
                <a:uFill>
                  <a:noFill/>
                </a:uFill>
                <a:hlinkClick r:id="rId3"/>
              </a:rPr>
              <a:t>Modelo VGG</a:t>
            </a:r>
            <a:r>
              <a:rPr lang="es" sz="2150"/>
              <a:t>16</a:t>
            </a:r>
            <a:endParaRPr sz="2150"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1297500" y="1186975"/>
            <a:ext cx="70389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Construcción: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Uso de un set de datos de entrenamiento y evaluación con fotos de medicamentos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Modelo </a:t>
            </a:r>
            <a:r>
              <a:rPr lang="es" sz="1500"/>
              <a:t>pre entrenado</a:t>
            </a:r>
            <a:r>
              <a:rPr lang="es" sz="1500"/>
              <a:t> + Capas densas + Capas de dropout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Aumentación de datos (height_shift_range, rotation_range, zoom_range, shear_range, horizontal_flip)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Red entrenada con 10 epochs: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Bajo nivel de validation accuracy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El nivel de validation loss aumenta ligeramente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>
                <a:uFill>
                  <a:noFill/>
                </a:uFill>
                <a:hlinkClick r:id="rId3"/>
              </a:rPr>
              <a:t>Modelo ResNet50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1297500" y="1173550"/>
            <a:ext cx="7038900" cy="33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Construcción: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Uso de un set de datos de entrenamiento y evaluación con fotos de medicamentos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Modelo pre entrenado + Capas densas + Capas de dropout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Aumentación de datos</a:t>
            </a:r>
            <a:r>
              <a:rPr lang="es" sz="1500"/>
              <a:t>(height_shift_range, rotation_range, zoom_range, shear_range, horizontal_flip)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Red entrenada con 10 epochs: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Bajo nivel de validation accuracy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El nivel de validation loss aumenta ligeramente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>
                <a:uFill>
                  <a:noFill/>
                </a:uFill>
                <a:hlinkClick r:id="rId3"/>
              </a:rPr>
              <a:t>Modelo InceptionV3</a:t>
            </a:r>
            <a:endParaRPr sz="12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1297500" y="1169025"/>
            <a:ext cx="7038900" cy="3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Construcción: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Uso de un set de datos de entrenamiento y evaluación con fotos de medicamentos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Modelo pre entrenado + Capas densas + Capas de dropout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Aumentación de datos </a:t>
            </a:r>
            <a:r>
              <a:rPr lang="es" sz="1500"/>
              <a:t>(height_shift_range, rotation_range, zoom_range, shear_range, horizontal_flip)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500"/>
              <a:t>Red entrenada con 10 epochs: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Bajo nivel de validation accuracy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El nivel de validation loss aumenta ligeramente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